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8" r:id="rId2"/>
    <p:sldId id="309" r:id="rId3"/>
    <p:sldId id="310" r:id="rId4"/>
    <p:sldId id="362"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42" r:id="rId52"/>
    <p:sldId id="343" r:id="rId5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2023/8/24</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5.xml"/><Relationship Id="rId1" Type="http://schemas.openxmlformats.org/officeDocument/2006/relationships/slideLayout" Target="../slideLayouts/slideLayout1.xml"/><Relationship Id="rId4" Type="http://schemas.openxmlformats.org/officeDocument/2006/relationships/slide" Target="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2023XKCZZBY-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77;&#65289;%20&#26032;&#27665;&#20027;&#20027;&#20041;&#38761;&#21629;&#30340;&#32988;&#21033;.DOC"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68995" y="1988840"/>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二</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408955" y="3826695"/>
            <a:ext cx="6673622" cy="1042465"/>
          </a:xfrm>
          <a:prstGeom prst="rect">
            <a:avLst/>
          </a:prstGeom>
        </p:spPr>
        <p:txBody>
          <a:bodyPr wrap="none">
            <a:spAutoFit/>
          </a:bodyPr>
          <a:lstStyle/>
          <a:p>
            <a:pPr>
              <a:lnSpc>
                <a:spcPct val="150000"/>
              </a:lnSpc>
            </a:pPr>
            <a:r>
              <a:rPr lang="zh-CN" altLang="en-US" sz="4600" dirty="0" smtClean="0">
                <a:solidFill>
                  <a:schemeClr val="bg1"/>
                </a:solidFill>
                <a:latin typeface="方正细黑一简体" panose="03000509000000000000" pitchFamily="65" charset="-122"/>
                <a:ea typeface="方正细黑一简体" panose="03000509000000000000" pitchFamily="65" charset="-122"/>
              </a:rPr>
              <a:t>只有社会主义才能救中国</a:t>
            </a:r>
            <a:endParaRPr lang="zh-CN" altLang="en-US" sz="46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60278104"/>
              </p:ext>
            </p:extLst>
          </p:nvPr>
        </p:nvGraphicFramePr>
        <p:xfrm>
          <a:off x="841003" y="908720"/>
          <a:ext cx="10369152" cy="5352855"/>
        </p:xfrm>
        <a:graphic>
          <a:graphicData uri="http://schemas.openxmlformats.org/drawingml/2006/table">
            <a:tbl>
              <a:tblPr/>
              <a:tblGrid>
                <a:gridCol w="10369152"/>
              </a:tblGrid>
              <a:tr h="605498">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2775">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本课是全书承上启下的连接点。在回顾人类社会发展的一般规律、科学社会主义的产生、社会主义从一国实践到多国实践的发展后，说明中国走社会主义道路既符合人类社会发展的必然趋势，又是历史和人民的选择，进而阐明只有社会主义才能救中国。</a:t>
                      </a:r>
                      <a:endParaRPr lang="zh-CN" sz="2800" kern="100" dirty="0">
                        <a:effectLst/>
                        <a:latin typeface="宋体"/>
                        <a:cs typeface="Courier New"/>
                      </a:endParaRPr>
                    </a:p>
                    <a:p>
                      <a:pPr algn="ctr">
                        <a:lnSpc>
                          <a:spcPct val="150000"/>
                        </a:lnSpc>
                        <a:spcAft>
                          <a:spcPts val="0"/>
                        </a:spcAft>
                        <a:tabLst>
                          <a:tab pos="5311140" algn="l"/>
                        </a:tabLst>
                      </a:pPr>
                      <a:r>
                        <a:rPr lang="en-US" sz="2800" b="1" kern="100" dirty="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课标要求</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Times New Roman"/>
                          <a:ea typeface="方正细黑一简体"/>
                          <a:cs typeface="Times New Roman"/>
                        </a:rPr>
                        <a:t>阐述新民主主义革命的性质和特点，理解新中国确立社会主义制度的历史必然性</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29511846"/>
              </p:ext>
            </p:extLst>
          </p:nvPr>
        </p:nvGraphicFramePr>
        <p:xfrm>
          <a:off x="696987" y="980728"/>
          <a:ext cx="10801200" cy="5120640"/>
        </p:xfrm>
        <a:graphic>
          <a:graphicData uri="http://schemas.openxmlformats.org/drawingml/2006/table">
            <a:tbl>
              <a:tblPr/>
              <a:tblGrid>
                <a:gridCol w="10801200"/>
              </a:tblGrid>
              <a:tr h="335256">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本课内容与知识逻辑</a:t>
                      </a:r>
                      <a:r>
                        <a:rPr lang="en-US" sz="2800" b="1" kern="100">
                          <a:solidFill>
                            <a:srgbClr val="0000FF"/>
                          </a:solidFill>
                          <a:effectLst/>
                          <a:latin typeface="Times New Roman"/>
                          <a:ea typeface="方正细黑一简体"/>
                          <a:cs typeface="Courier New"/>
                        </a:rPr>
                        <a:t> </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0705">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第一框讲述了近代中国探索复兴之路的悲怆历程，阐述了只有新民主主义革命道路才能把中国革命引向胜利。第二框讲述了我国社会主义制度的确立和社会主义建设的全面展开，阐述了党在社会主义革命和建设中取得的独创性理论成果、巨大成就及其重要意义。</a:t>
                      </a:r>
                      <a:endParaRPr lang="zh-CN" sz="2800" kern="100" dirty="0">
                        <a:effectLst/>
                        <a:latin typeface="宋体"/>
                        <a:cs typeface="Courier New"/>
                      </a:endParaRPr>
                    </a:p>
                    <a:p>
                      <a:pPr algn="ctr">
                        <a:lnSpc>
                          <a:spcPct val="150000"/>
                        </a:lnSpc>
                        <a:spcAft>
                          <a:spcPts val="0"/>
                        </a:spcAft>
                        <a:tabLst>
                          <a:tab pos="5311140" algn="l"/>
                        </a:tabLst>
                      </a:pPr>
                      <a:r>
                        <a:rPr lang="en-US" sz="2800" b="1" kern="100" dirty="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知识逻辑</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Times New Roman"/>
                          <a:ea typeface="方正细黑一简体"/>
                          <a:cs typeface="Times New Roman"/>
                        </a:rPr>
                        <a:t>本课通过回看近代以来中华民族走过的路，明确中国选择社会主义道路的必然性和确立社会主义制度的重大意义</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85019" y="1655813"/>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62437"/>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92144"/>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440613"/>
            <a:ext cx="78488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2929235" y="2876162"/>
            <a:ext cx="8064896" cy="492443"/>
          </a:xfrm>
          <a:prstGeom prst="rect">
            <a:avLst/>
          </a:prstGeom>
        </p:spPr>
        <p:txBody>
          <a:bodyPr wrap="squar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悲怆的历程</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近代中国探索复兴之路</a:t>
            </a:r>
            <a:endParaRPr lang="zh-CN" altLang="zh-CN" sz="2600" b="1" dirty="0">
              <a:solidFill>
                <a:schemeClr val="accent2">
                  <a:lumMod val="75000"/>
                </a:schemeClr>
              </a:solidFill>
              <a:latin typeface="方正细黑一简体" panose="03000509000000000000" pitchFamily="65" charset="-122"/>
              <a:ea typeface="方正细黑一简体" panose="03000509000000000000" pitchFamily="65" charset="-122"/>
            </a:endParaRPr>
          </a:p>
        </p:txBody>
      </p:sp>
      <p:sp>
        <p:nvSpPr>
          <p:cNvPr id="25" name="矩形 24">
            <a:hlinkClick r:id="rId3" action="ppaction://hlinksldjump"/>
          </p:cNvPr>
          <p:cNvSpPr/>
          <p:nvPr/>
        </p:nvSpPr>
        <p:spPr>
          <a:xfrm>
            <a:off x="2929235" y="4160693"/>
            <a:ext cx="7074374" cy="492443"/>
          </a:xfrm>
          <a:prstGeom prst="rect">
            <a:avLst/>
          </a:prstGeom>
        </p:spPr>
        <p:txBody>
          <a:bodyPr wrap="none">
            <a:spAutoFit/>
          </a:bodyPr>
          <a:lstStyle/>
          <a:p>
            <a:pPr lvl="0" algn="ctr">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胜利的征程</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新民主主义革命</a:t>
            </a:r>
            <a:endParaRPr lang="zh-CN" altLang="zh-CN" sz="2600" kern="100" dirty="0">
              <a:solidFill>
                <a:schemeClr val="accent5">
                  <a:lumMod val="75000"/>
                </a:schemeClr>
              </a:solidFill>
              <a:latin typeface="方正细黑一简体" panose="03000509000000000000" pitchFamily="65" charset="-122"/>
              <a:ea typeface="方正细黑一简体" panose="03000509000000000000" pitchFamily="65" charset="-122"/>
              <a:cs typeface="Courier New"/>
            </a:endParaRPr>
          </a:p>
        </p:txBody>
      </p:sp>
      <p:sp>
        <p:nvSpPr>
          <p:cNvPr id="20" name="标题 1"/>
          <p:cNvSpPr txBox="1">
            <a:spLocks/>
          </p:cNvSpPr>
          <p:nvPr/>
        </p:nvSpPr>
        <p:spPr>
          <a:xfrm>
            <a:off x="967630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388272" y="950519"/>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7" name="矩形 26">
            <a:hlinkClick r:id="rId4" action="ppaction://hlinksldjump"/>
          </p:cNvPr>
          <p:cNvSpPr/>
          <p:nvPr/>
        </p:nvSpPr>
        <p:spPr>
          <a:xfrm>
            <a:off x="3001243" y="620688"/>
            <a:ext cx="5976664" cy="553998"/>
          </a:xfrm>
          <a:prstGeom prst="rect">
            <a:avLst/>
          </a:prstGeom>
        </p:spPr>
        <p:txBody>
          <a:bodyPr wrap="square">
            <a:spAutoFit/>
          </a:bodyPr>
          <a:lstStyle/>
          <a:p>
            <a:r>
              <a:rPr lang="zh-CN" altLang="en-US" sz="3000" b="1" kern="100"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a:rPr>
              <a:t>第一框　新民主主义革命的胜利</a:t>
            </a:r>
            <a:endPar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p:txBody>
      </p:sp>
      <p:cxnSp>
        <p:nvCxnSpPr>
          <p:cNvPr id="29" name="直接连接符 28"/>
          <p:cNvCxnSpPr/>
          <p:nvPr/>
        </p:nvCxnSpPr>
        <p:spPr>
          <a:xfrm>
            <a:off x="3073251" y="4653136"/>
            <a:ext cx="70099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lnSpcReduction="10000"/>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　悲怆的历程</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近代中国探索复兴之路</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近代中国社会的性质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鸦片战争后，中国逐步成</a:t>
            </a:r>
            <a:r>
              <a:rPr lang="zh-CN" altLang="zh-CN" b="1" kern="100" dirty="0" smtClean="0">
                <a:latin typeface="Times New Roman"/>
                <a:ea typeface="方正细黑一简体"/>
                <a:cs typeface="Times New Roman"/>
              </a:rPr>
              <a:t>为</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社</a:t>
            </a:r>
            <a:r>
              <a:rPr lang="zh-CN" altLang="zh-CN" b="1" kern="100" dirty="0">
                <a:latin typeface="Times New Roman"/>
                <a:ea typeface="方正细黑一简体"/>
                <a:cs typeface="Times New Roman"/>
              </a:rPr>
              <a:t>会，国家蒙辱、人民蒙难、文明蒙尘、中华民族遭受了前所未有的劫难。</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近代中国人民的历史任务</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近代以后，争</a:t>
            </a:r>
            <a:r>
              <a:rPr lang="zh-CN" altLang="zh-CN" b="1" kern="100" dirty="0" smtClean="0">
                <a:latin typeface="Times New Roman"/>
                <a:ea typeface="方正细黑一简体"/>
                <a:cs typeface="Times New Roman"/>
              </a:rPr>
              <a:t>取</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人民解放和实现国家富强</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p>
          <a:p>
            <a:pPr indent="0" algn="just">
              <a:tabLst>
                <a:tab pos="5311140" algn="l"/>
              </a:tabLst>
            </a:pPr>
            <a:r>
              <a:rPr lang="zh-CN" altLang="zh-CN" b="1" kern="100" dirty="0" smtClean="0">
                <a:latin typeface="Times New Roman"/>
                <a:ea typeface="方正细黑一简体"/>
                <a:cs typeface="Times New Roman"/>
              </a:rPr>
              <a:t>成</a:t>
            </a:r>
            <a:r>
              <a:rPr lang="zh-CN" altLang="zh-CN" b="1" kern="100" dirty="0">
                <a:latin typeface="Times New Roman"/>
                <a:ea typeface="方正细黑一简体"/>
                <a:cs typeface="Times New Roman"/>
              </a:rPr>
              <a:t>为中国人民的历史任务。</a:t>
            </a:r>
            <a:endParaRPr lang="zh-CN" altLang="zh-CN" sz="1050" kern="100" dirty="0">
              <a:latin typeface="宋体"/>
              <a:cs typeface="Courier New"/>
            </a:endParaRPr>
          </a:p>
          <a:p>
            <a:endParaRPr lang="zh-CN" altLang="en-US" dirty="0"/>
          </a:p>
        </p:txBody>
      </p:sp>
      <p:sp>
        <p:nvSpPr>
          <p:cNvPr id="4" name="矩形 3"/>
          <p:cNvSpPr/>
          <p:nvPr/>
        </p:nvSpPr>
        <p:spPr>
          <a:xfrm>
            <a:off x="5809555" y="2852936"/>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半殖民地半封建</a:t>
            </a:r>
            <a:endParaRPr lang="zh-CN" altLang="en-US" dirty="0"/>
          </a:p>
        </p:txBody>
      </p:sp>
      <p:sp>
        <p:nvSpPr>
          <p:cNvPr id="5" name="矩形 4"/>
          <p:cNvSpPr/>
          <p:nvPr/>
        </p:nvSpPr>
        <p:spPr>
          <a:xfrm>
            <a:off x="3856374" y="483206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民族独立</a:t>
            </a:r>
            <a:endParaRPr lang="zh-CN" altLang="en-US" dirty="0"/>
          </a:p>
        </p:txBody>
      </p:sp>
      <p:sp>
        <p:nvSpPr>
          <p:cNvPr id="6" name="矩形 5"/>
          <p:cNvSpPr/>
          <p:nvPr/>
        </p:nvSpPr>
        <p:spPr>
          <a:xfrm>
            <a:off x="9978974" y="48141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人民幸福</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lnSpcReduction="10000"/>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：两大历史任务是互相区别又紧密联系的</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争取民族独立、人民解放是要改变民族受压迫、人民受剥削的地位和状况，是要从根本上推翻半殖民地半封建的统治秩序，解决生产关系的问题，是要通过革命才能实现的。实现国家富强、人民幸福是要改变近代中国经济、文化落后的地位和状况，是要通过现代化、发展生产力才能实现的。前者为后者扫清障碍，创造必要的前提，后者是前者的延续和追求的目标，二者共同服务于中华民族伟大复兴的历史主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51992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近代中国人民对复兴之路的探索</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41873143"/>
              </p:ext>
            </p:extLst>
          </p:nvPr>
        </p:nvGraphicFramePr>
        <p:xfrm>
          <a:off x="985020" y="1312010"/>
          <a:ext cx="10225136" cy="4853294"/>
        </p:xfrm>
        <a:graphic>
          <a:graphicData uri="http://schemas.openxmlformats.org/drawingml/2006/table">
            <a:tbl>
              <a:tblPr/>
              <a:tblGrid>
                <a:gridCol w="968396"/>
                <a:gridCol w="9256740"/>
              </a:tblGrid>
              <a:tr h="2647251">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探索过程</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为了探索复兴之路，无数仁人志士不屈不挠、前仆后继，进行了可歌可泣的斗争，进行了各式各样的尝试，但终究未能改变旧中国</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悲惨命运</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04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基本结论</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在半殖民地半封建的近代中国</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走</a:t>
                      </a:r>
                      <a:r>
                        <a:rPr lang="zh-CN" sz="2800" b="1" kern="100" dirty="0">
                          <a:effectLst/>
                          <a:latin typeface="Times New Roman"/>
                          <a:ea typeface="方正细黑一简体"/>
                          <a:cs typeface="Times New Roman"/>
                        </a:rPr>
                        <a:t>不通。为了实现民族独立、人民解放，为了实现国家富强、人民幸福，必须另辟新路</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902266" y="30689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社会性质</a:t>
            </a:r>
            <a:endParaRPr lang="zh-CN" altLang="en-US" dirty="0"/>
          </a:p>
        </p:txBody>
      </p:sp>
      <p:sp>
        <p:nvSpPr>
          <p:cNvPr id="6" name="矩形 5"/>
          <p:cNvSpPr/>
          <p:nvPr/>
        </p:nvSpPr>
        <p:spPr>
          <a:xfrm>
            <a:off x="6889675" y="30689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中国人民</a:t>
            </a:r>
            <a:endParaRPr lang="zh-CN" altLang="en-US" dirty="0"/>
          </a:p>
        </p:txBody>
      </p:sp>
      <p:sp>
        <p:nvSpPr>
          <p:cNvPr id="7" name="矩形 6"/>
          <p:cNvSpPr/>
          <p:nvPr/>
        </p:nvSpPr>
        <p:spPr>
          <a:xfrm>
            <a:off x="6989227" y="418522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资本主义道</a:t>
            </a:r>
            <a:r>
              <a:rPr lang="zh-CN" altLang="zh-CN" sz="2800" b="1" kern="100" dirty="0" smtClean="0">
                <a:solidFill>
                  <a:srgbClr val="FF0000"/>
                </a:solidFill>
                <a:latin typeface="Times New Roman"/>
                <a:ea typeface="方正细黑一简体"/>
                <a:cs typeface="Times New Roman"/>
              </a:rPr>
              <a:t>路</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资本主义道路在中国走不通，是因为帝国主义的入侵。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资本主义道路在中国走不通，是由近代中国的基本国情决定的。</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在中国近代史上，中华民族的复兴面临的历史任务是推翻帝国主义，建立社会主义。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中华民族的复兴面临两个历史任务：一是争取民族独立、人民解放，二是实现国家富强、人民幸福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1052736"/>
            <a:ext cx="10975658" cy="5102025"/>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为探索复兴之路，无数仁人志士进行了各种尝试，改变了中国的社会性质，但未改变中国人民的悲惨命运。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为了探索复兴之路，无数仁人志士进行了各种尝试，但终究没有改变旧中国的社会性质和中国人民的悲惨命运。</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西方资产阶级革命后，中国逐步成为半殖民地半封建社会。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鸦片战争后，中国逐步成为半殖民地半封建社会。</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P20</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1840</a:t>
            </a:r>
            <a:r>
              <a:rPr lang="zh-CN" altLang="zh-CN" b="1" kern="100" dirty="0">
                <a:latin typeface="Times New Roman"/>
                <a:ea typeface="方正细黑一简体"/>
                <a:cs typeface="Times New Roman"/>
              </a:rPr>
              <a:t>年鸦片战争后，西方列强强迫清政府签订一系列不平等条约，侵占中国大片领土，勒索巨额赔款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自此清王朝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天朝大国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的美梦破灭，也宣告漫长的中国古代史的终结。鸦片战争结束中国古代史的主要依据是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．国家丧失了独立自主的地位</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．中国革命性质发生了变化</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．中国社会性质发生了变化</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．民族矛盾成为社会的主要矛</a:t>
            </a:r>
            <a:r>
              <a:rPr lang="zh-CN" altLang="zh-CN" b="1" kern="100" dirty="0" smtClean="0">
                <a:latin typeface="Times New Roman"/>
                <a:ea typeface="方正细黑一简体"/>
                <a:cs typeface="Times New Roman"/>
              </a:rPr>
              <a:t>盾</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11353"/>
            <a:ext cx="10975658" cy="3373832"/>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鸦</a:t>
            </a:r>
            <a:r>
              <a:rPr lang="zh-CN" altLang="zh-CN" b="1" kern="100" dirty="0">
                <a:latin typeface="Times New Roman"/>
                <a:ea typeface="方正细黑一简体"/>
                <a:cs typeface="Times New Roman"/>
              </a:rPr>
              <a:t>片战争后，中国开始成为半殖民地半封建社会，社会性质发生变化，</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6632"/>
            <a:ext cx="11176460" cy="6686200"/>
          </a:xfrm>
        </p:spPr>
        <p:txBody>
          <a:bodyPr>
            <a:noAutofit/>
          </a:bodyPr>
          <a:lstStyle/>
          <a:p>
            <a:pPr indent="0" algn="just">
              <a:lnSpc>
                <a:spcPct val="130000"/>
              </a:lnSpc>
              <a:tabLst>
                <a:tab pos="5311140" algn="l"/>
              </a:tabLst>
            </a:pPr>
            <a:r>
              <a:rPr lang="en-US" altLang="zh-CN" b="1" kern="100" dirty="0" smtClean="0">
                <a:latin typeface="Times New Roman"/>
                <a:ea typeface="方正细黑一简体"/>
                <a:cs typeface="Courier New"/>
              </a:rPr>
              <a:t>2</a:t>
            </a:r>
            <a:r>
              <a:rPr lang="zh-CN" altLang="zh-CN" b="1" kern="100" dirty="0" smtClean="0">
                <a:latin typeface="Times New Roman"/>
                <a:ea typeface="方正细黑一简体"/>
                <a:cs typeface="Times New Roman"/>
              </a:rPr>
              <a:t>．</a:t>
            </a:r>
            <a:r>
              <a:rPr lang="en-US" altLang="zh-CN" b="1" kern="100" dirty="0" smtClean="0">
                <a:solidFill>
                  <a:srgbClr val="0000FF"/>
                </a:solidFill>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教材</a:t>
            </a:r>
            <a:r>
              <a:rPr lang="en-US" altLang="zh-CN" b="1" kern="100" dirty="0" smtClean="0">
                <a:solidFill>
                  <a:srgbClr val="0000FF"/>
                </a:solidFill>
                <a:latin typeface="Times New Roman"/>
                <a:ea typeface="方正细黑一简体"/>
                <a:cs typeface="Courier New"/>
              </a:rPr>
              <a:t>P21</a:t>
            </a:r>
            <a:r>
              <a:rPr lang="en-US" altLang="zh-CN" b="1" kern="100" dirty="0" smtClean="0">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相关链接</a:t>
            </a:r>
            <a:r>
              <a:rPr lang="en-US" altLang="zh-CN" b="1" kern="100" dirty="0" smtClean="0">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改编题</a:t>
            </a:r>
            <a:r>
              <a:rPr lang="en-US" altLang="zh-CN" b="1" kern="100" dirty="0" smtClean="0">
                <a:solidFill>
                  <a:srgbClr val="0000FF"/>
                </a:solidFill>
                <a:latin typeface="Times New Roman"/>
                <a:ea typeface="方正细黑一简体"/>
                <a:cs typeface="Courier New"/>
              </a:rPr>
              <a:t>)</a:t>
            </a:r>
            <a:r>
              <a:rPr lang="zh-CN" altLang="zh-CN" b="1" kern="100" dirty="0" smtClean="0">
                <a:latin typeface="Times New Roman"/>
                <a:ea typeface="方正细黑一简体"/>
                <a:cs typeface="Times New Roman"/>
              </a:rPr>
              <a:t>马克思指出：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一个人口几乎占人类三分之一的大帝国，不顾时势，安于现状，人为地隔绝于世并因此竭力以天朝尽善尽美的幻想自欺。这样一个帝国注定最后要在一场殊死的决斗中被打垮：在这场决斗中，陈腐世界的代表是激于道义，而最现代的社会的代表却是为了获得贱买贵卖的特权</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这真是任何诗人想也不敢想的一种奇异的对联式悲歌。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据此，我们可以推断出</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kern="100" dirty="0" smtClean="0">
              <a:latin typeface="宋体"/>
              <a:cs typeface="Courier New"/>
            </a:endParaRPr>
          </a:p>
          <a:p>
            <a:pPr indent="0" algn="just">
              <a:lnSpc>
                <a:spcPct val="130000"/>
              </a:lnSpc>
              <a:tabLst>
                <a:tab pos="5311140" algn="l"/>
              </a:tabLst>
            </a:pPr>
            <a:r>
              <a:rPr lang="zh-CN" altLang="zh-CN" b="1" kern="100" dirty="0" smtClean="0">
                <a:latin typeface="宋体"/>
                <a:cs typeface="宋体"/>
              </a:rPr>
              <a:t>①</a:t>
            </a:r>
            <a:r>
              <a:rPr lang="zh-CN" altLang="zh-CN" b="1" kern="100" dirty="0" smtClean="0">
                <a:latin typeface="Times New Roman"/>
                <a:ea typeface="方正细黑一简体"/>
                <a:cs typeface="Times New Roman"/>
              </a:rPr>
              <a:t>没落的封建专制和帝国主义入侵使中国成为半殖民地半封建社会　</a:t>
            </a:r>
            <a:endParaRPr lang="zh-CN" altLang="zh-CN" kern="100" dirty="0" smtClean="0">
              <a:latin typeface="宋体"/>
              <a:cs typeface="Courier New"/>
            </a:endParaRPr>
          </a:p>
          <a:p>
            <a:pPr indent="0" algn="just">
              <a:lnSpc>
                <a:spcPct val="130000"/>
              </a:lnSpc>
              <a:tabLst>
                <a:tab pos="5311140" algn="l"/>
              </a:tabLst>
            </a:pPr>
            <a:r>
              <a:rPr lang="zh-CN" altLang="zh-CN" b="1" kern="100" dirty="0" smtClean="0">
                <a:latin typeface="宋体"/>
                <a:cs typeface="宋体"/>
              </a:rPr>
              <a:t>②</a:t>
            </a:r>
            <a:r>
              <a:rPr lang="zh-CN" altLang="zh-CN" b="1" kern="100" dirty="0" smtClean="0">
                <a:latin typeface="Times New Roman"/>
                <a:ea typeface="方正细黑一简体"/>
                <a:cs typeface="Times New Roman"/>
              </a:rPr>
              <a:t>争取民族独立、人民解放成为近代中国人民的历史任务　</a:t>
            </a:r>
            <a:endParaRPr lang="zh-CN" altLang="zh-CN" kern="100" dirty="0" smtClean="0">
              <a:latin typeface="宋体"/>
              <a:cs typeface="Courier New"/>
            </a:endParaRPr>
          </a:p>
          <a:p>
            <a:pPr indent="0" algn="just">
              <a:lnSpc>
                <a:spcPct val="130000"/>
              </a:lnSpc>
              <a:tabLst>
                <a:tab pos="5311140" algn="l"/>
              </a:tabLst>
            </a:pPr>
            <a:r>
              <a:rPr lang="zh-CN" altLang="zh-CN" b="1" kern="100" dirty="0" smtClean="0">
                <a:latin typeface="宋体"/>
                <a:cs typeface="宋体"/>
              </a:rPr>
              <a:t>③</a:t>
            </a:r>
            <a:r>
              <a:rPr lang="zh-CN" altLang="zh-CN" b="1" kern="100" dirty="0" smtClean="0">
                <a:latin typeface="Times New Roman"/>
                <a:ea typeface="方正细黑一简体"/>
                <a:cs typeface="Times New Roman"/>
              </a:rPr>
              <a:t>帝国主义不允许中国走资本主义道路　</a:t>
            </a:r>
            <a:endParaRPr lang="zh-CN" altLang="zh-CN" kern="100" dirty="0" smtClean="0">
              <a:latin typeface="宋体"/>
              <a:cs typeface="Courier New"/>
            </a:endParaRPr>
          </a:p>
          <a:p>
            <a:pPr indent="0" algn="just">
              <a:lnSpc>
                <a:spcPct val="130000"/>
              </a:lnSpc>
              <a:tabLst>
                <a:tab pos="5311140" algn="l"/>
              </a:tabLst>
            </a:pPr>
            <a:r>
              <a:rPr lang="zh-CN" altLang="zh-CN" b="1" kern="100" dirty="0" smtClean="0">
                <a:latin typeface="宋体"/>
                <a:cs typeface="宋体"/>
              </a:rPr>
              <a:t>④</a:t>
            </a:r>
            <a:r>
              <a:rPr lang="zh-CN" altLang="zh-CN" b="1" kern="100" dirty="0" smtClean="0">
                <a:latin typeface="Times New Roman"/>
                <a:ea typeface="方正细黑一简体"/>
                <a:cs typeface="Times New Roman"/>
              </a:rPr>
              <a:t>国家富强是近代中国人民获得解放的前提</a:t>
            </a:r>
            <a:endParaRPr lang="zh-CN" altLang="zh-CN" kern="100" dirty="0" smtClean="0">
              <a:latin typeface="宋体"/>
              <a:cs typeface="Courier New"/>
            </a:endParaRPr>
          </a:p>
          <a:p>
            <a:pPr indent="0" algn="just">
              <a:lnSpc>
                <a:spcPct val="130000"/>
              </a:lnSpc>
              <a:tabLst>
                <a:tab pos="5311140" algn="l"/>
              </a:tabLst>
            </a:pPr>
            <a:r>
              <a:rPr lang="en-US" altLang="zh-CN" b="1" kern="100" dirty="0" smtClean="0">
                <a:latin typeface="Times New Roman"/>
                <a:ea typeface="方正细黑一简体"/>
                <a:cs typeface="Courier New"/>
              </a:rPr>
              <a:t>A</a:t>
            </a:r>
            <a:r>
              <a:rPr lang="zh-CN" altLang="zh-CN" b="1" kern="100" dirty="0" smtClean="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Times New Roman"/>
                <a:ea typeface="方正细黑一简体"/>
                <a:cs typeface="Courier New"/>
              </a:rPr>
              <a:t>           B</a:t>
            </a:r>
            <a:r>
              <a:rPr lang="zh-CN" altLang="zh-CN" b="1" kern="100" dirty="0" smtClean="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C</a:t>
            </a:r>
            <a:r>
              <a:rPr lang="zh-CN" altLang="zh-CN" b="1" kern="100" dirty="0" smtClean="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D</a:t>
            </a:r>
            <a:r>
              <a:rPr lang="zh-CN" altLang="zh-CN" b="1" kern="100" dirty="0" smtClean="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材料表明没落的封建专制和帝国主义入侵使中国成为半殖民地半封建社会，争取民族独立、人民解放也就成为近代中国人民的历史任务，</a:t>
            </a:r>
            <a:r>
              <a:rPr lang="zh-CN" altLang="zh-CN" b="1" kern="100" dirty="0">
                <a:latin typeface="宋体"/>
                <a:cs typeface="宋体"/>
              </a:rPr>
              <a:t>①②</a:t>
            </a:r>
            <a:r>
              <a:rPr lang="zh-CN" altLang="zh-CN" b="1" kern="100" dirty="0">
                <a:latin typeface="Times New Roman"/>
                <a:ea typeface="方正细黑一简体"/>
                <a:cs typeface="Times New Roman"/>
              </a:rPr>
              <a:t>符合题意。材料未涉及中国是否走资本主义道路，</a:t>
            </a:r>
            <a:r>
              <a:rPr lang="zh-CN" altLang="zh-CN" b="1" kern="100" dirty="0">
                <a:latin typeface="宋体"/>
                <a:cs typeface="宋体"/>
              </a:rPr>
              <a:t>③</a:t>
            </a:r>
            <a:r>
              <a:rPr lang="zh-CN" altLang="zh-CN" b="1" kern="100" dirty="0">
                <a:latin typeface="Times New Roman"/>
                <a:ea typeface="方正细黑一简体"/>
                <a:cs typeface="Times New Roman"/>
              </a:rPr>
              <a:t>排除。实现国家富强和人民幸福的前提条件是争取民族独立和人民解放，</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2"/>
            <a:ext cx="10975658" cy="6110134"/>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指出：辛亥革命之前，太平天国运动、洋务运动、戊戌变法、义和团运动、清末新政等都未能取得成功。辛亥革命之后，中国尝试过君主立宪制、帝制复辟、议会制、多党制、总统制等各种形式，各种政治势力及其代表人物纷纷登场，都没能找到正确答案。辛亥革命失败的根本原因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．没有坚强的革命政党</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．没有提出彻底的反帝反封建纲领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．不能充分发动和依靠人民群众</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．在半殖民地半封建的中国，资本主义道路走不</a:t>
            </a:r>
            <a:r>
              <a:rPr lang="zh-CN" altLang="zh-CN" b="1" kern="100" dirty="0" smtClean="0">
                <a:latin typeface="Times New Roman"/>
                <a:ea typeface="方正细黑一简体"/>
                <a:cs typeface="Times New Roman"/>
              </a:rPr>
              <a:t>通</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11353"/>
            <a:ext cx="10975658" cy="3373832"/>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料说明在半殖民地半封建的中国，资本主义道路走不通，</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548680"/>
            <a:ext cx="10975658" cy="5544616"/>
          </a:xfrm>
        </p:spPr>
        <p:txBody>
          <a:bodyPr>
            <a:no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情境思考题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中国社会既不同于鸦片战争前的封建社会，也不同于一般的资本主义社会，它是半殖民地半封建的社会。帝国主义日益成为统治中国、阻碍中国社会发展和进步的决定性因素。帝国主义通过不断发动侵华战争，迫使清政府签订一系列丧权辱国的不平等条约。他们操纵了中国的财政、经济、军事、文化，使本来已经落后的经济文化更加落后，成为阻碍近代中国独立发展的主要力量，也是近代中国一切灾难和祸害的总根源。中国封建势力和帝国主义侵略势力狼狈为奸</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8"/>
            <a:ext cx="10975658" cy="5822102"/>
          </a:xfrm>
        </p:spPr>
        <p:txBody>
          <a:bodyPr/>
          <a:lstStyle/>
          <a:p>
            <a:pPr indent="0" algn="just">
              <a:tabLst>
                <a:tab pos="5311140" algn="l"/>
              </a:tabLst>
            </a:pPr>
            <a:r>
              <a:rPr lang="zh-CN" altLang="zh-CN" b="1" kern="100" dirty="0">
                <a:latin typeface="Times New Roman"/>
                <a:ea typeface="方正细黑一简体"/>
                <a:cs typeface="Times New Roman"/>
              </a:rPr>
              <a:t>互相勾结，是近代中国最反动、最腐朽的力量，成为帝国主义统治和奴役中国的社会基础。中国的广大群众尤其是广大工农群众不仅受帝国主义和封建主义的双重压迫，而且还受官僚买办资产阶级的剥削和压迫。他们过着饥寒交迫和毫无政治权利的生活。</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有人认为，悲怆的命运，面临着艰巨的任务，需要艰难的抗争。谈谈你对这一观点的认识。</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解答本题，一要说明在近代中国半殖民地半封建社会形态下，人民面临的任务，二要总结中华民族抗争的历史</a:t>
            </a:r>
            <a:r>
              <a:rPr lang="zh-CN" altLang="zh-CN" b="1" kern="100" dirty="0" smtClean="0">
                <a:latin typeface="Times New Roman"/>
                <a:ea typeface="方正细黑一简体"/>
                <a:cs typeface="Times New Roman"/>
              </a:rPr>
              <a:t>。</a:t>
            </a:r>
            <a:endParaRPr lang="zh-CN" altLang="en-US" dirty="0" smtClean="0"/>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鸦片战争后，中国逐步成为半殖民地半封建社会，中华民族遭受了前所未有的劫难，争取民族独立、人民解放和实现国家富强、人民幸福成为中国人民的历史任务。</a:t>
            </a:r>
            <a:r>
              <a:rPr lang="zh-CN" altLang="zh-CN" b="1" kern="100" dirty="0">
                <a:latin typeface="宋体"/>
                <a:cs typeface="宋体"/>
              </a:rPr>
              <a:t>②</a:t>
            </a:r>
            <a:r>
              <a:rPr lang="zh-CN" altLang="zh-CN" b="1" kern="100" dirty="0">
                <a:latin typeface="Times New Roman"/>
                <a:ea typeface="方正细黑一简体"/>
                <a:cs typeface="Times New Roman"/>
              </a:rPr>
              <a:t>为了探索复兴之路，无数仁人志士不屈不挠、前仆后继，进行了可歌可泣的斗争，进行了各式各样的尝试，但终究未能改变旧中国的社会性质和中国人民的悲惨命运。近代中国的基本国情决定了资本主义道路在中国走不通。</a:t>
            </a:r>
            <a:r>
              <a:rPr lang="zh-CN" altLang="zh-CN" b="1" kern="100" dirty="0">
                <a:latin typeface="宋体"/>
                <a:cs typeface="宋体"/>
              </a:rPr>
              <a:t>③</a:t>
            </a:r>
            <a:r>
              <a:rPr lang="zh-CN" altLang="zh-CN" b="1" kern="100" dirty="0">
                <a:latin typeface="Times New Roman"/>
                <a:ea typeface="方正细黑一简体"/>
                <a:cs typeface="Times New Roman"/>
              </a:rPr>
              <a:t>只有在中国共产党领导下，进行新民主主义革命，才能完成历史任务</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4525963"/>
          </a:xfrm>
        </p:spPr>
        <p:txBody>
          <a:bodyPr/>
          <a:lstStyle/>
          <a:p>
            <a:pPr indent="713740" algn="ctr">
              <a:lnSpc>
                <a:spcPct val="130000"/>
              </a:lnSpc>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　胜利的征程</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新民主主义革命</a:t>
            </a:r>
            <a:endParaRPr lang="zh-CN" altLang="zh-CN" sz="1050" kern="100" dirty="0">
              <a:solidFill>
                <a:schemeClr val="accent6">
                  <a:lumMod val="75000"/>
                </a:schemeClr>
              </a:solidFill>
              <a:latin typeface="宋体"/>
              <a:cs typeface="Courier New"/>
            </a:endParaRPr>
          </a:p>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130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中国共产党成立</a:t>
            </a:r>
            <a:endParaRPr lang="zh-CN" altLang="zh-CN" sz="1050" kern="100" dirty="0">
              <a:latin typeface="宋体"/>
              <a:cs typeface="Courier New"/>
            </a:endParaRPr>
          </a:p>
          <a:p>
            <a:pPr>
              <a:lnSpc>
                <a:spcPct val="130000"/>
              </a:lnSpc>
            </a:pP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45098077"/>
              </p:ext>
            </p:extLst>
          </p:nvPr>
        </p:nvGraphicFramePr>
        <p:xfrm>
          <a:off x="696987" y="2267730"/>
          <a:ext cx="11017224" cy="4257614"/>
        </p:xfrm>
        <a:graphic>
          <a:graphicData uri="http://schemas.openxmlformats.org/drawingml/2006/table">
            <a:tbl>
              <a:tblPr/>
              <a:tblGrid>
                <a:gridCol w="1017381"/>
                <a:gridCol w="9999843"/>
              </a:tblGrid>
              <a:tr h="3117360">
                <a:tc>
                  <a:txBody>
                    <a:bodyPr/>
                    <a:lstStyle/>
                    <a:p>
                      <a:pPr algn="ctr">
                        <a:lnSpc>
                          <a:spcPct val="130000"/>
                        </a:lnSpc>
                        <a:spcAft>
                          <a:spcPts val="0"/>
                        </a:spcAft>
                        <a:tabLst>
                          <a:tab pos="5311140" algn="l"/>
                        </a:tabLst>
                      </a:pPr>
                      <a:r>
                        <a:rPr lang="zh-CN" sz="2800" b="1" kern="100" dirty="0" smtClean="0">
                          <a:effectLst/>
                          <a:latin typeface="Times New Roman"/>
                          <a:ea typeface="方正细黑一简体"/>
                          <a:cs typeface="Times New Roman"/>
                        </a:rPr>
                        <a:t>历史背景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宋体"/>
                          <a:cs typeface="宋体"/>
                        </a:rPr>
                        <a:t>①</a:t>
                      </a:r>
                      <a:r>
                        <a:rPr lang="en-US" sz="2800" b="1" kern="100" dirty="0">
                          <a:effectLst/>
                          <a:latin typeface="Times New Roman"/>
                          <a:ea typeface="方正细黑一简体"/>
                          <a:cs typeface="Courier New"/>
                        </a:rPr>
                        <a:t>1917</a:t>
                      </a:r>
                      <a:r>
                        <a:rPr lang="zh-CN" sz="2800" b="1" kern="100" dirty="0">
                          <a:effectLst/>
                          <a:latin typeface="Times New Roman"/>
                          <a:ea typeface="方正细黑一简体"/>
                          <a:cs typeface="Times New Roman"/>
                        </a:rPr>
                        <a:t>年，十月革命一声炮响，给中国送来了马克思列宁主义。中国先进分子</a:t>
                      </a:r>
                      <a:r>
                        <a:rPr lang="zh-CN" sz="2800" b="1" kern="100" dirty="0" smtClean="0">
                          <a:effectLst/>
                          <a:latin typeface="Times New Roman"/>
                          <a:ea typeface="方正细黑一简体"/>
                          <a:cs typeface="Times New Roman"/>
                        </a:rPr>
                        <a:t>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科学真理中看到了解决中国问题的出路。</a:t>
                      </a:r>
                      <a:endParaRPr lang="zh-CN" sz="1050" kern="100" dirty="0">
                        <a:effectLst/>
                        <a:latin typeface="宋体"/>
                        <a:cs typeface="Courier New"/>
                      </a:endParaRPr>
                    </a:p>
                    <a:p>
                      <a:pPr algn="l">
                        <a:lnSpc>
                          <a:spcPct val="130000"/>
                        </a:lnSpc>
                        <a:spcAft>
                          <a:spcPts val="0"/>
                        </a:spcAft>
                        <a:tabLst>
                          <a:tab pos="5311140" algn="l"/>
                        </a:tabLst>
                      </a:pPr>
                      <a:r>
                        <a:rPr lang="zh-CN" sz="2800" b="1" kern="100" dirty="0">
                          <a:effectLst/>
                          <a:latin typeface="宋体"/>
                          <a:cs typeface="宋体"/>
                        </a:rPr>
                        <a:t>②</a:t>
                      </a:r>
                      <a:r>
                        <a:rPr lang="en-US" sz="2800" b="1" kern="100" dirty="0">
                          <a:effectLst/>
                          <a:latin typeface="Times New Roman"/>
                          <a:ea typeface="方正细黑一简体"/>
                          <a:cs typeface="Courier New"/>
                        </a:rPr>
                        <a:t>1921</a:t>
                      </a:r>
                      <a:r>
                        <a:rPr lang="zh-CN" sz="2800" b="1" kern="100" dirty="0">
                          <a:effectLst/>
                          <a:latin typeface="Times New Roman"/>
                          <a:ea typeface="方正细黑一简体"/>
                          <a:cs typeface="Times New Roman"/>
                        </a:rPr>
                        <a:t>年，在中国人民和中华民族的伟大觉醒中，在马克思列宁主义同中</a:t>
                      </a:r>
                      <a:r>
                        <a:rPr lang="zh-CN" sz="2800" b="1" kern="100" dirty="0" smtClean="0">
                          <a:effectLst/>
                          <a:latin typeface="Times New Roman"/>
                          <a:ea typeface="方正细黑一简体"/>
                          <a:cs typeface="Times New Roman"/>
                        </a:rPr>
                        <a:t>国</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紧密结合中，中国共产党应运而生</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0254">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影响</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从此，中国人民谋求民族独立、人民解放和国家富强、人民幸福的斗争有</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369395" y="3049796"/>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马克思列宁主义</a:t>
            </a:r>
            <a:endParaRPr lang="zh-CN" altLang="en-US" dirty="0"/>
          </a:p>
        </p:txBody>
      </p:sp>
      <p:sp>
        <p:nvSpPr>
          <p:cNvPr id="6" name="矩形 5"/>
          <p:cNvSpPr/>
          <p:nvPr/>
        </p:nvSpPr>
        <p:spPr>
          <a:xfrm>
            <a:off x="3966162" y="470598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工人运动</a:t>
            </a:r>
            <a:endParaRPr lang="zh-CN" altLang="en-US" dirty="0"/>
          </a:p>
        </p:txBody>
      </p:sp>
      <p:sp>
        <p:nvSpPr>
          <p:cNvPr id="7" name="矩形 6"/>
          <p:cNvSpPr/>
          <p:nvPr/>
        </p:nvSpPr>
        <p:spPr>
          <a:xfrm>
            <a:off x="3915779" y="596597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主心骨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271189"/>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新民主主义革命</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98468847"/>
              </p:ext>
            </p:extLst>
          </p:nvPr>
        </p:nvGraphicFramePr>
        <p:xfrm>
          <a:off x="913011" y="1178151"/>
          <a:ext cx="10513168" cy="5203177"/>
        </p:xfrm>
        <a:graphic>
          <a:graphicData uri="http://schemas.openxmlformats.org/drawingml/2006/table">
            <a:tbl>
              <a:tblPr/>
              <a:tblGrid>
                <a:gridCol w="1233010"/>
                <a:gridCol w="9280158"/>
              </a:tblGrid>
              <a:tr h="1028628">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性质</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新民主主义革命</a:t>
                      </a:r>
                      <a:r>
                        <a:rPr lang="zh-CN" sz="2800" b="1" kern="100" dirty="0" smtClean="0">
                          <a:effectLst/>
                          <a:latin typeface="Times New Roman"/>
                          <a:ea typeface="方正细黑一简体"/>
                          <a:cs typeface="Times New Roman"/>
                        </a:rPr>
                        <a:t>是</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领</a:t>
                      </a:r>
                      <a:r>
                        <a:rPr lang="zh-CN" sz="2800" b="1" kern="100" dirty="0">
                          <a:effectLst/>
                          <a:latin typeface="Times New Roman"/>
                          <a:ea typeface="方正细黑一简体"/>
                          <a:cs typeface="Times New Roman"/>
                        </a:rPr>
                        <a:t>导的，工农联盟为基础的，人民大众的，反</a:t>
                      </a:r>
                      <a:r>
                        <a:rPr lang="zh-CN" sz="2800" b="1" kern="100" dirty="0" smtClean="0">
                          <a:effectLst/>
                          <a:latin typeface="Times New Roman"/>
                          <a:ea typeface="方正细黑一简体"/>
                          <a:cs typeface="Times New Roman"/>
                        </a:rPr>
                        <a:t>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封建主义和官僚资本主义的民主革命</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293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中国革命的两个步骤</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①</a:t>
                      </a:r>
                      <a:r>
                        <a:rPr lang="zh-CN" sz="2800" b="1" kern="100" dirty="0">
                          <a:solidFill>
                            <a:srgbClr val="008000"/>
                          </a:solidFill>
                          <a:effectLst/>
                          <a:latin typeface="Times New Roman"/>
                          <a:ea typeface="方正细黑一简体"/>
                          <a:cs typeface="Times New Roman"/>
                        </a:rPr>
                        <a:t>原因</a:t>
                      </a:r>
                      <a:r>
                        <a:rPr lang="zh-CN" sz="2800" b="1" kern="100" dirty="0">
                          <a:effectLst/>
                          <a:latin typeface="Times New Roman"/>
                          <a:ea typeface="方正细黑一简体"/>
                          <a:cs typeface="Times New Roman"/>
                        </a:rPr>
                        <a:t>：中国半殖民地半封建社会</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决定了中国革命必须分为民主革命和社会主义革命两个步骤。</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solidFill>
                            <a:srgbClr val="008000"/>
                          </a:solidFill>
                          <a:effectLst/>
                          <a:latin typeface="Times New Roman"/>
                          <a:ea typeface="方正细黑一简体"/>
                          <a:cs typeface="Times New Roman"/>
                        </a:rPr>
                        <a:t>两个步骤</a:t>
                      </a:r>
                      <a:r>
                        <a:rPr lang="zh-CN" sz="2800" b="1" kern="100" dirty="0">
                          <a:effectLst/>
                          <a:latin typeface="Times New Roman"/>
                          <a:ea typeface="方正细黑一简体"/>
                          <a:cs typeface="Times New Roman"/>
                        </a:rPr>
                        <a:t>：第一步，改变半殖民地半封建的社会形态，使中国社会变成一个独立</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社会；第二步，使革命向前发展，建</a:t>
                      </a:r>
                      <a:r>
                        <a:rPr lang="zh-CN" sz="2800" b="1" kern="100" dirty="0" smtClean="0">
                          <a:effectLst/>
                          <a:latin typeface="Times New Roman"/>
                          <a:ea typeface="方正细黑一简体"/>
                          <a:cs typeface="Times New Roman"/>
                        </a:rPr>
                        <a:t>立</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社会</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矩形 4"/>
          <p:cNvSpPr/>
          <p:nvPr/>
        </p:nvSpPr>
        <p:spPr>
          <a:xfrm>
            <a:off x="5046282" y="12687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无产阶级</a:t>
            </a:r>
            <a:endParaRPr lang="zh-CN" altLang="en-US" dirty="0"/>
          </a:p>
        </p:txBody>
      </p:sp>
      <p:sp>
        <p:nvSpPr>
          <p:cNvPr id="6" name="矩形 5"/>
          <p:cNvSpPr/>
          <p:nvPr/>
        </p:nvSpPr>
        <p:spPr>
          <a:xfrm>
            <a:off x="4981607" y="191683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帝国主义</a:t>
            </a:r>
            <a:endParaRPr lang="zh-CN" altLang="en-US" dirty="0"/>
          </a:p>
        </p:txBody>
      </p:sp>
      <p:sp>
        <p:nvSpPr>
          <p:cNvPr id="7" name="矩形 6"/>
          <p:cNvSpPr/>
          <p:nvPr/>
        </p:nvSpPr>
        <p:spPr>
          <a:xfrm>
            <a:off x="7897787" y="325308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基本国情</a:t>
            </a:r>
            <a:endParaRPr lang="zh-CN" altLang="en-US" dirty="0"/>
          </a:p>
        </p:txBody>
      </p:sp>
      <p:sp>
        <p:nvSpPr>
          <p:cNvPr id="8" name="矩形 7"/>
          <p:cNvSpPr/>
          <p:nvPr/>
        </p:nvSpPr>
        <p:spPr>
          <a:xfrm>
            <a:off x="6414434" y="519729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民主主义</a:t>
            </a:r>
            <a:endParaRPr lang="zh-CN" altLang="en-US" dirty="0"/>
          </a:p>
        </p:txBody>
      </p:sp>
      <p:sp>
        <p:nvSpPr>
          <p:cNvPr id="9" name="矩形 8"/>
          <p:cNvSpPr/>
          <p:nvPr/>
        </p:nvSpPr>
        <p:spPr>
          <a:xfrm>
            <a:off x="5368542" y="581045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666125770"/>
              </p:ext>
            </p:extLst>
          </p:nvPr>
        </p:nvGraphicFramePr>
        <p:xfrm>
          <a:off x="768995" y="1725781"/>
          <a:ext cx="10729192" cy="3158033"/>
        </p:xfrm>
        <a:graphic>
          <a:graphicData uri="http://schemas.openxmlformats.org/drawingml/2006/table">
            <a:tbl>
              <a:tblPr/>
              <a:tblGrid>
                <a:gridCol w="1233010"/>
                <a:gridCol w="9496182"/>
              </a:tblGrid>
              <a:tr h="3158033">
                <a:tc>
                  <a:txBody>
                    <a:bodyPr/>
                    <a:lstStyle/>
                    <a:p>
                      <a:pPr marL="0" marR="0" indent="0" algn="ctr" defTabSz="914400" rtl="0" eaLnBrk="1" fontAlgn="auto" latinLnBrk="0" hangingPunct="1">
                        <a:lnSpc>
                          <a:spcPct val="150000"/>
                        </a:lnSpc>
                        <a:spcBef>
                          <a:spcPts val="0"/>
                        </a:spcBef>
                        <a:spcAft>
                          <a:spcPts val="0"/>
                        </a:spcAft>
                        <a:buClrTx/>
                        <a:buSzTx/>
                        <a:buFontTx/>
                        <a:buNone/>
                        <a:tabLst>
                          <a:tab pos="5311140" algn="l"/>
                        </a:tabLst>
                        <a:defRPr/>
                      </a:pPr>
                      <a:r>
                        <a:rPr lang="zh-CN" altLang="zh-CN" sz="2800" b="1" kern="100" dirty="0" smtClean="0">
                          <a:effectLst/>
                          <a:latin typeface="Times New Roman"/>
                          <a:ea typeface="方正细黑一简体"/>
                          <a:cs typeface="Times New Roman"/>
                        </a:rPr>
                        <a:t>中国革命的两个步骤</a:t>
                      </a:r>
                      <a:endParaRPr lang="zh-CN" altLang="zh-CN" sz="2800" kern="100" dirty="0" smtClean="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altLang="zh-CN" sz="2800" b="1" kern="100" dirty="0" smtClean="0">
                          <a:effectLst/>
                          <a:latin typeface="宋体"/>
                          <a:cs typeface="宋体"/>
                        </a:rPr>
                        <a:t>③</a:t>
                      </a:r>
                      <a:r>
                        <a:rPr lang="zh-CN" altLang="zh-CN" sz="2800" b="1" kern="100" dirty="0" smtClean="0">
                          <a:solidFill>
                            <a:srgbClr val="008000"/>
                          </a:solidFill>
                          <a:effectLst/>
                          <a:latin typeface="Times New Roman"/>
                          <a:ea typeface="方正细黑一简体"/>
                          <a:cs typeface="Times New Roman"/>
                        </a:rPr>
                        <a:t>两个步骤之间的关系</a:t>
                      </a:r>
                      <a:r>
                        <a:rPr lang="zh-CN" altLang="zh-CN" sz="2800" b="1" kern="100" dirty="0" smtClean="0">
                          <a:effectLst/>
                          <a:latin typeface="Times New Roman"/>
                          <a:ea typeface="方正细黑一简体"/>
                          <a:cs typeface="Times New Roman"/>
                        </a:rPr>
                        <a:t>：新民主主义革命是社会主义革命的</a:t>
                      </a:r>
                      <a:r>
                        <a:rPr lang="en-US" altLang="zh-CN" sz="2800" b="1" u="sng" kern="100" dirty="0" smtClean="0">
                          <a:effectLst/>
                          <a:latin typeface="Times New Roman"/>
                          <a:ea typeface="方正细黑一简体"/>
                          <a:cs typeface="Times New Roman"/>
                        </a:rPr>
                        <a:t>                  </a:t>
                      </a:r>
                      <a:r>
                        <a:rPr lang="zh-CN" altLang="zh-CN" sz="2800" b="1" kern="100" dirty="0" smtClean="0">
                          <a:effectLst/>
                          <a:latin typeface="Times New Roman"/>
                          <a:ea typeface="方正细黑一简体"/>
                          <a:cs typeface="Times New Roman"/>
                        </a:rPr>
                        <a:t>，社会主义革命是新民主主义革命的</a:t>
                      </a:r>
                      <a:r>
                        <a:rPr lang="en-US" altLang="zh-CN" sz="2800" b="1" u="sng" kern="100" dirty="0" smtClean="0">
                          <a:effectLst/>
                          <a:latin typeface="Times New Roman"/>
                          <a:ea typeface="方正细黑一简体"/>
                          <a:cs typeface="Times New Roman"/>
                        </a:rPr>
                        <a:t>                 </a:t>
                      </a:r>
                      <a:r>
                        <a:rPr lang="zh-CN" altLang="zh-CN" sz="2800" b="1" kern="100" dirty="0" smtClean="0">
                          <a:effectLst/>
                          <a:latin typeface="Times New Roman"/>
                          <a:ea typeface="方正细黑一简体"/>
                          <a:cs typeface="Times New Roman"/>
                        </a:rPr>
                        <a:t>。只有完成前一个革命才能完成后一个革命，这两个革命阶段必须</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2042" marR="220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110353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2353171" y="27809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必要准备</a:t>
            </a:r>
            <a:endParaRPr lang="zh-CN" altLang="en-US" dirty="0"/>
          </a:p>
        </p:txBody>
      </p:sp>
      <p:sp>
        <p:nvSpPr>
          <p:cNvPr id="7" name="矩形 6"/>
          <p:cNvSpPr/>
          <p:nvPr/>
        </p:nvSpPr>
        <p:spPr>
          <a:xfrm>
            <a:off x="9654794" y="27617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必然趋势</a:t>
            </a:r>
            <a:endParaRPr lang="zh-CN" altLang="en-US" dirty="0"/>
          </a:p>
        </p:txBody>
      </p:sp>
      <p:sp>
        <p:nvSpPr>
          <p:cNvPr id="8" name="矩形 7"/>
          <p:cNvSpPr/>
          <p:nvPr/>
        </p:nvSpPr>
        <p:spPr>
          <a:xfrm>
            <a:off x="2713211" y="40579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互相衔接</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中华人民共和国成立的意义</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彻底结束了旧中国半殖民地半封建社会的历史，彻底结束了极少数剥削者统治广</a:t>
            </a:r>
            <a:r>
              <a:rPr lang="zh-CN" altLang="zh-CN" b="1" kern="100" dirty="0" smtClean="0">
                <a:latin typeface="Times New Roman"/>
                <a:ea typeface="方正细黑一简体"/>
                <a:cs typeface="Times New Roman"/>
              </a:rPr>
              <a:t>大</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历史，彻底结束了旧中国一盘散沙的局面，彻底废除了列强强加给中国</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帝国主义在中国的一切特权，实现了中国从几千年封建专制政治</a:t>
            </a:r>
            <a:r>
              <a:rPr lang="zh-CN" altLang="zh-CN" b="1" kern="100" dirty="0" smtClean="0">
                <a:latin typeface="Times New Roman"/>
                <a:ea typeface="方正细黑一简体"/>
                <a:cs typeface="Times New Roman"/>
              </a:rPr>
              <a:t>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伟大飞跃。</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为实现</a:t>
            </a:r>
            <a:r>
              <a:rPr lang="zh-CN" altLang="zh-CN" b="1" kern="100" dirty="0" smtClean="0">
                <a:latin typeface="Times New Roman"/>
                <a:ea typeface="方正细黑一简体"/>
                <a:cs typeface="Times New Roman"/>
              </a:rPr>
              <a:t>由</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过渡创造了前提条件，从根本上改变</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发展方向，为实现国家富强、民族复兴展示了美好前景和现实道路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3849041" y="192456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劳动人民</a:t>
            </a:r>
            <a:endParaRPr lang="zh-CN" altLang="en-US" dirty="0"/>
          </a:p>
        </p:txBody>
      </p:sp>
      <p:sp>
        <p:nvSpPr>
          <p:cNvPr id="5" name="矩形 4"/>
          <p:cNvSpPr/>
          <p:nvPr/>
        </p:nvSpPr>
        <p:spPr>
          <a:xfrm>
            <a:off x="6341790" y="256490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不平等条约</a:t>
            </a:r>
            <a:endParaRPr lang="zh-CN" altLang="en-US" dirty="0"/>
          </a:p>
        </p:txBody>
      </p:sp>
      <p:sp>
        <p:nvSpPr>
          <p:cNvPr id="6" name="矩形 5"/>
          <p:cNvSpPr/>
          <p:nvPr/>
        </p:nvSpPr>
        <p:spPr>
          <a:xfrm>
            <a:off x="8115731" y="321009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人民民主</a:t>
            </a:r>
            <a:endParaRPr lang="zh-CN" altLang="en-US" dirty="0"/>
          </a:p>
        </p:txBody>
      </p:sp>
      <p:sp>
        <p:nvSpPr>
          <p:cNvPr id="7" name="矩形 6"/>
          <p:cNvSpPr/>
          <p:nvPr/>
        </p:nvSpPr>
        <p:spPr>
          <a:xfrm>
            <a:off x="3173438" y="393305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新民主主义</a:t>
            </a:r>
            <a:endParaRPr lang="zh-CN" altLang="en-US" dirty="0"/>
          </a:p>
        </p:txBody>
      </p:sp>
      <p:sp>
        <p:nvSpPr>
          <p:cNvPr id="8" name="矩形 7"/>
          <p:cNvSpPr/>
          <p:nvPr/>
        </p:nvSpPr>
        <p:spPr>
          <a:xfrm>
            <a:off x="5305499" y="393387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9" name="矩形 8"/>
          <p:cNvSpPr/>
          <p:nvPr/>
        </p:nvSpPr>
        <p:spPr>
          <a:xfrm>
            <a:off x="2381986" y="45619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中国社会</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：新中国成立后，我国由半殖民地半封建社会转变为新民主主义社会，而不是社会主义社会。</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毛泽东思想的诞生及意义</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以毛泽东同志为主要代表的中国共产党人，</a:t>
            </a:r>
            <a:r>
              <a:rPr lang="zh-CN" altLang="zh-CN" b="1" kern="100" dirty="0" smtClean="0">
                <a:latin typeface="Times New Roman"/>
                <a:ea typeface="方正细黑一简体"/>
                <a:cs typeface="Times New Roman"/>
              </a:rPr>
              <a:t>把</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基</a:t>
            </a:r>
            <a:r>
              <a:rPr lang="zh-CN" altLang="zh-CN" b="1" kern="100" dirty="0">
                <a:latin typeface="Times New Roman"/>
                <a:ea typeface="方正细黑一简体"/>
                <a:cs typeface="Times New Roman"/>
              </a:rPr>
              <a:t>本原理同中国具体实际相结合，对经过艰苦探索、付出巨大牺牲积累的一系列独创性经验作了理论概括，开辟了农村包围城市、武装夺取政权的正确革命道路，创立了毛泽东思想，为夺</a:t>
            </a:r>
            <a:r>
              <a:rPr lang="zh-CN" altLang="zh-CN" b="1" kern="100" dirty="0" smtClean="0">
                <a:latin typeface="Times New Roman"/>
                <a:ea typeface="方正细黑一简体"/>
                <a:cs typeface="Times New Roman"/>
              </a:rPr>
              <a:t>取</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革</a:t>
            </a:r>
            <a:r>
              <a:rPr lang="zh-CN" altLang="zh-CN" b="1" kern="100" dirty="0">
                <a:latin typeface="Times New Roman"/>
                <a:ea typeface="方正细黑一简体"/>
                <a:cs typeface="Times New Roman"/>
              </a:rPr>
              <a:t>命胜利指明了正确方向。</a:t>
            </a:r>
            <a:endParaRPr lang="zh-CN" altLang="zh-CN" sz="1050" kern="100" dirty="0">
              <a:latin typeface="宋体"/>
              <a:cs typeface="Courier New"/>
            </a:endParaRPr>
          </a:p>
          <a:p>
            <a:endParaRPr lang="zh-CN" altLang="en-US" dirty="0"/>
          </a:p>
        </p:txBody>
      </p:sp>
      <p:sp>
        <p:nvSpPr>
          <p:cNvPr id="4" name="矩形 3"/>
          <p:cNvSpPr/>
          <p:nvPr/>
        </p:nvSpPr>
        <p:spPr>
          <a:xfrm>
            <a:off x="8500759" y="2708920"/>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马克思列宁主义</a:t>
            </a:r>
            <a:endParaRPr lang="zh-CN" altLang="en-US" dirty="0"/>
          </a:p>
        </p:txBody>
      </p:sp>
      <p:sp>
        <p:nvSpPr>
          <p:cNvPr id="5" name="矩形 4"/>
          <p:cNvSpPr/>
          <p:nvPr/>
        </p:nvSpPr>
        <p:spPr>
          <a:xfrm>
            <a:off x="8538178" y="4642937"/>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新民主主义</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：正确认识毛泽东思想</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毛泽东思想不只是毛泽东一个人的思想，毛泽东思想是中国共产党集体智慧的结晶，是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被实践证明了的关于中国革命和建设的正确的理论原则和经验总结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76672"/>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近代中国，由于西方列强的入侵，泱泱文明古国面临着亡国的危险，中华民族陷入苦难的深渊。无数仁人志士为了挽救民族危亡而苦苦求索、顽强抗争，中华民族不断迎来民族新生。</a:t>
            </a:r>
            <a:endParaRPr lang="zh-CN" altLang="zh-CN" sz="1050" kern="100" dirty="0">
              <a:latin typeface="宋体"/>
              <a:cs typeface="Courier New"/>
            </a:endParaRPr>
          </a:p>
          <a:p>
            <a:endParaRPr lang="zh-CN" altLang="en-US" dirty="0"/>
          </a:p>
        </p:txBody>
      </p:sp>
      <p:pic>
        <p:nvPicPr>
          <p:cNvPr id="6146" name="Picture 2" descr="2023XKCZZBY-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211" y="4077072"/>
            <a:ext cx="7344816" cy="235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lnSpcReduction="10000"/>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根据年代尺，谈谈对中华民族</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世纪抗争路上的三个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的理解。</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1919</a:t>
            </a:r>
            <a:r>
              <a:rPr lang="zh-CN" altLang="zh-CN" b="1" kern="100" dirty="0">
                <a:latin typeface="Times New Roman"/>
                <a:ea typeface="方正细黑一简体"/>
                <a:cs typeface="Times New Roman"/>
              </a:rPr>
              <a:t>年五四运动，工人阶级登上历史舞台，是中国新民主主义革命的开端；</a:t>
            </a:r>
            <a:r>
              <a:rPr lang="en-US" altLang="zh-CN" b="1" kern="100" dirty="0">
                <a:latin typeface="Times New Roman"/>
                <a:ea typeface="方正细黑一简体"/>
                <a:cs typeface="Courier New"/>
              </a:rPr>
              <a:t>1921</a:t>
            </a:r>
            <a:r>
              <a:rPr lang="zh-CN" altLang="zh-CN" b="1" kern="100" dirty="0">
                <a:latin typeface="Times New Roman"/>
                <a:ea typeface="方正细黑一简体"/>
                <a:cs typeface="Times New Roman"/>
              </a:rPr>
              <a:t>年中国共产党诞生，中国人民谋求民族独立、人民解放和国家富强、人民幸福的斗争就有了主心骨，中国革命的面貌从此焕然一新；</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年中华人民共和国的成立，标志着新民主主义革命的胜利，实现了中国从封建专制政治向人民民主的伟大飞跃，开辟了中国历史的新纪元。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260648"/>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全方位把握中华人民共和国成立的重大意义</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97789625"/>
              </p:ext>
            </p:extLst>
          </p:nvPr>
        </p:nvGraphicFramePr>
        <p:xfrm>
          <a:off x="1201044" y="1816171"/>
          <a:ext cx="10009111" cy="4565157"/>
        </p:xfrm>
        <a:graphic>
          <a:graphicData uri="http://schemas.openxmlformats.org/drawingml/2006/table">
            <a:tbl>
              <a:tblPr/>
              <a:tblGrid>
                <a:gridCol w="807185"/>
                <a:gridCol w="9201926"/>
              </a:tblGrid>
              <a:tr h="456515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国家发展角度</a:t>
                      </a:r>
                      <a:endParaRPr lang="zh-CN" sz="2800" kern="10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中华人民共和国的成立开辟了中国历史的新纪元。从此，中国真正成为独立自主的国家，中国人民从此站起来了，成为国家的主人</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09309801"/>
              </p:ext>
            </p:extLst>
          </p:nvPr>
        </p:nvGraphicFramePr>
        <p:xfrm>
          <a:off x="609600" y="980728"/>
          <a:ext cx="10816579" cy="5120640"/>
        </p:xfrm>
        <a:graphic>
          <a:graphicData uri="http://schemas.openxmlformats.org/drawingml/2006/table">
            <a:tbl>
              <a:tblPr/>
              <a:tblGrid>
                <a:gridCol w="1065396"/>
                <a:gridCol w="9751183"/>
              </a:tblGrid>
              <a:tr h="150865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革命任务角度</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华人民共和国的成立标志着中国新民主主义革命的胜利，也标志着一百多年来中国半殖民地半封建社会的历史从此结束。中华人民共和国的成立，为实现由新民主主义向社会主义的过渡创造了前提条件，从根本上改变了中国社会的发展方向，为实现国家富强、民族复兴展示了美好前景和现实道</a:t>
                      </a:r>
                      <a:r>
                        <a:rPr lang="zh-CN" sz="2800" b="1" kern="100" dirty="0" smtClean="0">
                          <a:effectLst/>
                          <a:latin typeface="Times New Roman"/>
                          <a:ea typeface="方正细黑一简体"/>
                          <a:cs typeface="Times New Roman"/>
                        </a:rPr>
                        <a:t>路</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005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世界角度</a:t>
                      </a:r>
                      <a:endParaRPr lang="zh-CN" sz="2800" kern="10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中华人民共和国的成立，是</a:t>
                      </a:r>
                      <a:r>
                        <a:rPr lang="en-US" sz="2800" b="1" kern="100" dirty="0">
                          <a:effectLst/>
                          <a:latin typeface="Times New Roman"/>
                          <a:ea typeface="方正细黑一简体"/>
                          <a:cs typeface="Courier New"/>
                        </a:rPr>
                        <a:t>20</a:t>
                      </a:r>
                      <a:r>
                        <a:rPr lang="zh-CN" sz="2800" b="1" kern="100" dirty="0">
                          <a:effectLst/>
                          <a:latin typeface="Times New Roman"/>
                          <a:ea typeface="方正细黑一简体"/>
                          <a:cs typeface="Times New Roman"/>
                        </a:rPr>
                        <a:t>世纪的伟大历史事件，它冲破了帝国主义的东方战线，极大地改变了世界政治力量的对比，鼓舞和推动了世界被压迫民族和被压迫人民争取解放的斗争</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马克思列宁主义在中国传播，中国人民进行革命斗争就有了主心骨。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中国共产党成立，中国人民进行革命斗争就有了主心骨。</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在马克思列宁主义同中国共产党结合的过程中，</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中国工人运动应运而生。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在中国人民和中华民族的伟大觉醒中，在马克思列宁主义同中国工人运动的紧密结合中，中国共产党应运而生</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847257"/>
            <a:ext cx="10975658" cy="5174031"/>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新民主主义革命是由资产阶级领导的民主革命。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新民主主义革命是无产阶级领导的，工农联盟为基础的，人民大众的，反对帝国主义、封建主义和官僚资本主义的民主革命。</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毛泽东的个人思想都属于毛泽东思想。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毛泽东的个人思想不等同于毛泽东思想，毛泽东思想是以毛泽东同志为主要代表的中国共产党人的一系列独创性经验的理论概括，是集体智慧的结晶</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1484784"/>
            <a:ext cx="10975658" cy="3373832"/>
          </a:xfrm>
        </p:spPr>
        <p:txBody>
          <a:bodyPr/>
          <a:lstStyle/>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社会主义革命是新民主主义革命的必要准备，新民主主义革命是社会主义革命的必然趋势。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新民主主义革命是社会主义革命的必要准备，社会主义革命是新民主主义革命的必然趋势。</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世纪初，正当中国人民在寻找救国救民真理的道路上屡遭挫折的时候，从地跨欧亚的俄国放射出一道人类进步的希望之光。这里的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希望之光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．中国共产党的建立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．俄国十月革命的胜利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．苏联卫国战争的胜利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．东欧</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个加盟国组建苏维埃社会主义国家联盟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39345"/>
            <a:ext cx="10975658" cy="3517848"/>
          </a:xfrm>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希望之光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指的是俄国十月革命的胜利，</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均不符合题意。</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P23</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习近平总书记在纪念五四运动</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周年大会上指出，五四运动为中国共产党成立做了思想上干部上的准备。下列符合这一说法的是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．五四运动打破了旧的世界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．五四运动在近代具有里程碑意义</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．五四运动是新民主主义革命的转折点</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．五四运动促进了马克思主义同中国工人运动的结合</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9"/>
            <a:ext cx="10975658"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五</a:t>
            </a:r>
            <a:r>
              <a:rPr lang="zh-CN" altLang="zh-CN" b="1" kern="100" dirty="0">
                <a:latin typeface="Times New Roman"/>
                <a:ea typeface="方正细黑一简体"/>
                <a:cs typeface="Times New Roman"/>
              </a:rPr>
              <a:t>四运动促进了马克思主义同中国工人运动的结合，为中国共产党成立做了思想上干部上的准备，</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虽说法正确，但不符合题意。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毛泽东从中国的历史状况和社会状况出发，深刻研究了中国革命的特点和中国革命的规律，发展了马克思列宁主义关于无产阶级在民主革命中的领导权的思想，创立了新民主主义革命理论。新民主主义革命理论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是马克思列宁主义在中国的丰富和发展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是把马克思列宁主义基本原理同中国具体实际相结合的产物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对中国革命和建设具有重要的指导意义</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继承了中华民族全部优秀文化思想和优良传统</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③④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①④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2510344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新民主主义革命理论是马克思列宁主义在中国的丰富和发展，是把马克思列宁主义基本原理同中国具体实际相结合的产物，</a:t>
            </a:r>
            <a:r>
              <a:rPr lang="zh-CN" altLang="zh-CN" b="1" kern="100" dirty="0">
                <a:latin typeface="宋体"/>
                <a:cs typeface="宋体"/>
              </a:rPr>
              <a:t>①②</a:t>
            </a:r>
            <a:r>
              <a:rPr lang="zh-CN" altLang="zh-CN" b="1" kern="100" dirty="0">
                <a:latin typeface="Times New Roman"/>
                <a:ea typeface="方正细黑一简体"/>
                <a:cs typeface="Times New Roman"/>
              </a:rPr>
              <a:t>正确。新民主主义革命理论主要对中国革命具有重要的指导意义，</a:t>
            </a:r>
            <a:r>
              <a:rPr lang="zh-CN" altLang="zh-CN" b="1" kern="100" dirty="0">
                <a:latin typeface="宋体"/>
                <a:cs typeface="宋体"/>
              </a:rPr>
              <a:t>③</a:t>
            </a:r>
            <a:r>
              <a:rPr lang="zh-CN" altLang="zh-CN" b="1" kern="100" dirty="0">
                <a:latin typeface="Times New Roman"/>
                <a:ea typeface="方正细黑一简体"/>
                <a:cs typeface="Times New Roman"/>
              </a:rPr>
              <a:t>排除。</a:t>
            </a:r>
            <a:r>
              <a:rPr lang="zh-CN" altLang="zh-CN" b="1" kern="100" dirty="0">
                <a:latin typeface="宋体"/>
                <a:cs typeface="宋体"/>
              </a:rPr>
              <a:t>④</a:t>
            </a:r>
            <a:r>
              <a:rPr lang="zh-CN" altLang="zh-CN" b="1" kern="100" dirty="0">
                <a:latin typeface="Times New Roman"/>
                <a:ea typeface="方正细黑一简体"/>
                <a:cs typeface="Times New Roman"/>
              </a:rPr>
              <a:t>表述绝对，排除。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5487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59225"/>
            <a:ext cx="10975658" cy="5750095"/>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从</a:t>
            </a:r>
            <a:r>
              <a:rPr lang="en-US" altLang="zh-CN" b="1" kern="100" dirty="0">
                <a:solidFill>
                  <a:schemeClr val="accent6">
                    <a:lumMod val="75000"/>
                  </a:schemeClr>
                </a:solidFill>
                <a:latin typeface="Times New Roman"/>
                <a:ea typeface="方正细黑一简体"/>
                <a:cs typeface="Courier New"/>
              </a:rPr>
              <a:t>28</a:t>
            </a:r>
            <a:r>
              <a:rPr lang="zh-CN" altLang="zh-CN" b="1" kern="100" dirty="0">
                <a:solidFill>
                  <a:schemeClr val="accent6">
                    <a:lumMod val="75000"/>
                  </a:schemeClr>
                </a:solidFill>
                <a:latin typeface="Times New Roman"/>
                <a:ea typeface="方正细黑一简体"/>
                <a:cs typeface="Times New Roman"/>
              </a:rPr>
              <a:t>年的奋斗历程看只有新民主主义革命道路才能把中国革命引向胜利</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中国共产党经过</a:t>
            </a:r>
            <a:r>
              <a:rPr lang="en-US" altLang="zh-CN" b="1" kern="100" dirty="0">
                <a:latin typeface="Times New Roman"/>
                <a:ea typeface="方正细黑一简体"/>
                <a:cs typeface="Courier New"/>
              </a:rPr>
              <a:t>28</a:t>
            </a:r>
            <a:r>
              <a:rPr lang="zh-CN" altLang="zh-CN" b="1" kern="100" dirty="0">
                <a:latin typeface="Times New Roman"/>
                <a:ea typeface="方正细黑一简体"/>
                <a:cs typeface="Times New Roman"/>
              </a:rPr>
              <a:t>年艰苦卓绝的新民主主义革命，领导人民推翻了帝国主义、封建势力和官僚资产阶级的统治，建立了无产阶级领导的、以工农联盟为基础的人民民主专政的中华人民共和国，实现了国家独立。这一伟大事件，彻底改变了近代以来</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多年中国积贫积弱、受人欺凌的悲惨命运，中华民族走上了实现伟大复兴的壮阔道路。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．结合材料以及所学知识说明中国共产党人开辟出了什么样的新民主主义革命道路。</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在革命斗争中，以毛泽东同志为主要代表的中国共产党人，把马克思列宁主义基本原理同中国具体实际相结合，对经过艰苦探索、付出巨大牺牲积累的一系列独创性经验作了理论概括，开辟了农村包围城市、武装夺取政权的正确革命道路，创立了毛泽东思想，为夺取新民主主义革命胜利指明了正确方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．中国革命经历了哪两个阶段？</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第一步，改变半殖民地半封建的社会形态，使中国社会变成一个独立的民主主义的社会；第二步，使革命向前发展，建立社会主义的社会。</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6110135"/>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．中华人民共和国的成立有何意义？</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为实现由新民主主义向社会主义的过渡创造了前提条件，从根本上改变了中国社会的发展方向，为实现国家富强、民族复兴展示了美好前景和现实道路；极大地改变了世界政治力量的对比，鼓舞和推动了世界被压迫民族和被压迫人民争取解放的斗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全面把握新民主主义革命</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968092506"/>
              </p:ext>
            </p:extLst>
          </p:nvPr>
        </p:nvGraphicFramePr>
        <p:xfrm>
          <a:off x="192931" y="1556792"/>
          <a:ext cx="11737304" cy="4757290"/>
        </p:xfrm>
        <a:graphic>
          <a:graphicData uri="http://schemas.openxmlformats.org/drawingml/2006/table">
            <a:tbl>
              <a:tblPr/>
              <a:tblGrid>
                <a:gridCol w="513507"/>
                <a:gridCol w="11223797"/>
              </a:tblGrid>
              <a:tr h="475729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历史必然性</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中国近代半殖民地半封建社会的社会性质，使争取民族独立、人民解放和实现国家富强、人民幸福成为中国人民的历史任务。</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无数仁人志士的探索，终究未能改变旧中国的社会性质和中国人民的悲惨命运。在半殖民地半封建社会的近代中国，资本主义道路走不通。</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③</a:t>
                      </a:r>
                      <a:r>
                        <a:rPr lang="zh-CN" sz="2800" b="1" kern="100" dirty="0">
                          <a:effectLst/>
                          <a:latin typeface="Times New Roman"/>
                          <a:ea typeface="方正细黑一简体"/>
                          <a:cs typeface="Times New Roman"/>
                        </a:rPr>
                        <a:t>中国共产党领导中国人民经过新民主主义革命的胜利，建立了中华人民共和国，彻底改变了中国半殖民地半封建社会的性质，实现了民族独立，证明只有新民主主义革命道路才能把中国革命引向胜利</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630503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0180545"/>
              </p:ext>
            </p:extLst>
          </p:nvPr>
        </p:nvGraphicFramePr>
        <p:xfrm>
          <a:off x="681608" y="1279079"/>
          <a:ext cx="10888587" cy="4310161"/>
        </p:xfrm>
        <a:graphic>
          <a:graphicData uri="http://schemas.openxmlformats.org/drawingml/2006/table">
            <a:tbl>
              <a:tblPr/>
              <a:tblGrid>
                <a:gridCol w="879475"/>
                <a:gridCol w="10009112"/>
              </a:tblGrid>
              <a:tr h="718360">
                <a:tc>
                  <a:txBody>
                    <a:bodyPr/>
                    <a:lstStyle/>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开端</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1919</a:t>
                      </a:r>
                      <a:r>
                        <a:rPr lang="zh-CN" sz="2800" b="1" kern="100">
                          <a:effectLst/>
                          <a:latin typeface="Times New Roman"/>
                          <a:ea typeface="方正细黑一简体"/>
                          <a:cs typeface="Times New Roman"/>
                        </a:rPr>
                        <a:t>年爆发的五四运动</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672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性质</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新民主主义革命是无产阶级领导的，工农联盟为基础的，人民大众的，反对帝国主义、封建主义和官僚资本主义的民主革命</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081">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进程</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经历了大革命、土地革命战争、抗日战争和解放战争四个阶段，夺取了新民主主义革命的伟大胜利，建立了中华人民共和国。中华人民共和国的成立是新民主主义革命胜利的标志</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129035" y="52225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873295032"/>
              </p:ext>
            </p:extLst>
          </p:nvPr>
        </p:nvGraphicFramePr>
        <p:xfrm>
          <a:off x="609600" y="908720"/>
          <a:ext cx="10888587" cy="5246265"/>
        </p:xfrm>
        <a:graphic>
          <a:graphicData uri="http://schemas.openxmlformats.org/drawingml/2006/table">
            <a:tbl>
              <a:tblPr/>
              <a:tblGrid>
                <a:gridCol w="591443"/>
                <a:gridCol w="10297144"/>
              </a:tblGrid>
              <a:tr h="524626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胜利原因</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①</a:t>
                      </a:r>
                      <a:r>
                        <a:rPr lang="zh-CN" sz="2800" b="1" kern="100" dirty="0">
                          <a:solidFill>
                            <a:srgbClr val="008000"/>
                          </a:solidFill>
                          <a:effectLst/>
                          <a:latin typeface="Times New Roman"/>
                          <a:ea typeface="方正细黑一简体"/>
                          <a:cs typeface="Times New Roman"/>
                        </a:rPr>
                        <a:t>新的领导阶级和革命政党</a:t>
                      </a:r>
                      <a:r>
                        <a:rPr lang="zh-CN" sz="2800" b="1" kern="100" dirty="0">
                          <a:effectLst/>
                          <a:latin typeface="Times New Roman"/>
                          <a:ea typeface="方正细黑一简体"/>
                          <a:cs typeface="Times New Roman"/>
                        </a:rPr>
                        <a:t>：作为中国工人阶级的先锋队，中国共产党是中国人民谋求民族独立、人民解放和国家富强、人民幸福的斗争的主心骨</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solidFill>
                            <a:srgbClr val="008000"/>
                          </a:solidFill>
                          <a:effectLst/>
                          <a:latin typeface="Times New Roman"/>
                          <a:ea typeface="方正细黑一简体"/>
                          <a:cs typeface="Times New Roman"/>
                        </a:rPr>
                        <a:t>新的指导思想</a:t>
                      </a:r>
                      <a:r>
                        <a:rPr lang="zh-CN" sz="2800" b="1" kern="100" dirty="0">
                          <a:effectLst/>
                          <a:latin typeface="Times New Roman"/>
                          <a:ea typeface="方正细黑一简体"/>
                          <a:cs typeface="Times New Roman"/>
                        </a:rPr>
                        <a:t>：马克思列宁主义、毛泽东思想。</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③</a:t>
                      </a:r>
                      <a:r>
                        <a:rPr lang="zh-CN" sz="2800" b="1" kern="100" dirty="0">
                          <a:solidFill>
                            <a:srgbClr val="008000"/>
                          </a:solidFill>
                          <a:effectLst/>
                          <a:latin typeface="Times New Roman"/>
                          <a:ea typeface="方正细黑一简体"/>
                          <a:cs typeface="Times New Roman"/>
                        </a:rPr>
                        <a:t>新的革命理想</a:t>
                      </a:r>
                      <a:r>
                        <a:rPr lang="zh-CN" sz="2800" b="1" kern="100" dirty="0">
                          <a:effectLst/>
                          <a:latin typeface="Times New Roman"/>
                          <a:ea typeface="方正细黑一简体"/>
                          <a:cs typeface="Times New Roman"/>
                        </a:rPr>
                        <a:t>：社会主义。</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④</a:t>
                      </a:r>
                      <a:r>
                        <a:rPr lang="zh-CN" sz="2800" b="1" kern="100" dirty="0">
                          <a:solidFill>
                            <a:srgbClr val="008000"/>
                          </a:solidFill>
                          <a:effectLst/>
                          <a:latin typeface="Times New Roman"/>
                          <a:ea typeface="方正细黑一简体"/>
                          <a:cs typeface="Times New Roman"/>
                        </a:rPr>
                        <a:t>正确的革命道路</a:t>
                      </a:r>
                      <a:r>
                        <a:rPr lang="zh-CN" sz="2800" b="1" kern="100" dirty="0">
                          <a:effectLst/>
                          <a:latin typeface="Times New Roman"/>
                          <a:ea typeface="方正细黑一简体"/>
                          <a:cs typeface="Times New Roman"/>
                        </a:rPr>
                        <a:t>：在革命斗争中，开辟了农村包围城市、武装夺取政权的正确革命道路。</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⑤</a:t>
                      </a:r>
                      <a:r>
                        <a:rPr lang="zh-CN" sz="2800" b="1" kern="100" dirty="0">
                          <a:solidFill>
                            <a:srgbClr val="008000"/>
                          </a:solidFill>
                          <a:effectLst/>
                          <a:latin typeface="Times New Roman"/>
                          <a:ea typeface="方正细黑一简体"/>
                          <a:cs typeface="Times New Roman"/>
                        </a:rPr>
                        <a:t>三个法宝</a:t>
                      </a:r>
                      <a:r>
                        <a:rPr lang="zh-CN" sz="2800" b="1" kern="100" dirty="0">
                          <a:effectLst/>
                          <a:latin typeface="Times New Roman"/>
                          <a:ea typeface="方正细黑一简体"/>
                          <a:cs typeface="Times New Roman"/>
                        </a:rPr>
                        <a:t>：统一战线，武装斗争，党的建设</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．它与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城市中心论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以工人运动为重点，发动和组织工人举行武装暴动，先占领中心城市，最后夺取全国革命胜利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比较，是一个截然相反的概念。它不是马克思列宁主义在中国革命中一般或简单运用，它完全是一种发明，是一种正确的道路。材料中的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．以夺取大城市为中心的道路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．农村包围城市、武装夺取政权</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．自上而下的改良道路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．武装斗争的革命道</a:t>
            </a:r>
            <a:r>
              <a:rPr lang="zh-CN" altLang="zh-CN" b="1" kern="100" dirty="0" smtClean="0">
                <a:latin typeface="Times New Roman"/>
                <a:ea typeface="方正细黑一简体"/>
                <a:cs typeface="Times New Roman"/>
              </a:rPr>
              <a:t>路</a:t>
            </a:r>
            <a:endParaRPr lang="zh-CN" altLang="zh-CN" sz="1050" kern="100" dirty="0">
              <a:latin typeface="宋体"/>
              <a:cs typeface="Courier New"/>
            </a:endParaRPr>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783361"/>
            <a:ext cx="10975658" cy="3229816"/>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是指农村包围城市、武装夺取政权的道路，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37857" y="343201"/>
            <a:ext cx="11809312" cy="6110136"/>
          </a:xfrm>
        </p:spPr>
        <p:txBody>
          <a:bodyPr>
            <a:noAutofit/>
          </a:bodyPr>
          <a:lstStyle/>
          <a:p>
            <a:pPr indent="0" algn="just">
              <a:tabLst>
                <a:tab pos="5311140" algn="l"/>
              </a:tabLst>
            </a:pPr>
            <a:r>
              <a:rPr lang="en-US" altLang="zh-CN" sz="2700" b="1" kern="100" dirty="0">
                <a:latin typeface="Times New Roman"/>
                <a:ea typeface="方正细黑一简体"/>
                <a:cs typeface="Courier New"/>
              </a:rPr>
              <a:t>2</a:t>
            </a:r>
            <a:r>
              <a:rPr lang="zh-CN" altLang="zh-CN" sz="2700" b="1" kern="100" dirty="0">
                <a:latin typeface="Times New Roman"/>
                <a:ea typeface="方正细黑一简体"/>
                <a:cs typeface="Times New Roman"/>
              </a:rPr>
              <a:t>．</a:t>
            </a:r>
            <a:r>
              <a:rPr lang="en-US" altLang="zh-CN" sz="2700" b="1" kern="100" dirty="0">
                <a:latin typeface="Times New Roman"/>
                <a:ea typeface="方正细黑一简体"/>
                <a:cs typeface="Courier New"/>
              </a:rPr>
              <a:t>1949</a:t>
            </a:r>
            <a:r>
              <a:rPr lang="zh-CN" altLang="zh-CN" sz="2700" b="1" kern="100" dirty="0">
                <a:latin typeface="Times New Roman"/>
                <a:ea typeface="方正细黑一简体"/>
                <a:cs typeface="Times New Roman"/>
              </a:rPr>
              <a:t>年</a:t>
            </a:r>
            <a:r>
              <a:rPr lang="en-US" altLang="zh-CN" sz="2700" b="1" kern="100" dirty="0">
                <a:latin typeface="Times New Roman"/>
                <a:ea typeface="方正细黑一简体"/>
                <a:cs typeface="Courier New"/>
              </a:rPr>
              <a:t>7</a:t>
            </a:r>
            <a:r>
              <a:rPr lang="zh-CN" altLang="zh-CN" sz="2700" b="1" kern="100" dirty="0">
                <a:latin typeface="Times New Roman"/>
                <a:ea typeface="方正细黑一简体"/>
                <a:cs typeface="Times New Roman"/>
              </a:rPr>
              <a:t>月</a:t>
            </a:r>
            <a:r>
              <a:rPr lang="en-US" altLang="zh-CN" sz="2700" b="1" kern="100" dirty="0">
                <a:latin typeface="Times New Roman"/>
                <a:ea typeface="方正细黑一简体"/>
                <a:cs typeface="Courier New"/>
              </a:rPr>
              <a:t>1</a:t>
            </a:r>
            <a:r>
              <a:rPr lang="zh-CN" altLang="zh-CN" sz="2700" b="1" kern="100" dirty="0">
                <a:latin typeface="Times New Roman"/>
                <a:ea typeface="方正细黑一简体"/>
                <a:cs typeface="Times New Roman"/>
              </a:rPr>
              <a:t>日，旅大邮电管理局发行《中国共产党二十八周年纪念》邮票。邮票主图为高高挥动左手的毛泽东主席，背后是一面鲜艳的中国共产党党旗。这枚邮票发行于中华人民共和国成立前夕，邮票画面及文字寓意着即将诞生的新中国将在毛泽东主席和中国共产党的领导下，开启建设发展的新篇章。据此，下列信息解读不正确的是</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　</a:t>
            </a:r>
            <a:r>
              <a:rPr lang="en-US" altLang="zh-CN" sz="2700" b="1" kern="100" dirty="0">
                <a:latin typeface="Times New Roman"/>
                <a:ea typeface="方正细黑一简体"/>
                <a:cs typeface="Courier New"/>
              </a:rPr>
              <a:t> )</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A</a:t>
            </a:r>
            <a:r>
              <a:rPr lang="zh-CN" altLang="zh-CN" sz="2700" b="1" kern="100" dirty="0">
                <a:latin typeface="Times New Roman"/>
                <a:ea typeface="方正细黑一简体"/>
                <a:cs typeface="Times New Roman"/>
              </a:rPr>
              <a:t>．中国共产党的诞生使得中国人民的斗争从此有了主心骨</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B</a:t>
            </a:r>
            <a:r>
              <a:rPr lang="zh-CN" altLang="zh-CN" sz="2700" b="1" kern="100" dirty="0">
                <a:latin typeface="Times New Roman"/>
                <a:ea typeface="方正细黑一简体"/>
                <a:cs typeface="Times New Roman"/>
              </a:rPr>
              <a:t>．中国共产党的诞生是旧民主主义革命走向新民主主义革命的转折点</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C</a:t>
            </a:r>
            <a:r>
              <a:rPr lang="zh-CN" altLang="zh-CN" sz="2700" b="1" kern="100" dirty="0">
                <a:latin typeface="Times New Roman"/>
                <a:ea typeface="方正细黑一简体"/>
                <a:cs typeface="Times New Roman"/>
              </a:rPr>
              <a:t>．新中国的成立为实现由新民主主义向社会主义的过渡创造了前提条件</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D</a:t>
            </a:r>
            <a:r>
              <a:rPr lang="zh-CN" altLang="zh-CN" sz="2700" b="1" kern="100" dirty="0">
                <a:latin typeface="Times New Roman"/>
                <a:ea typeface="方正细黑一简体"/>
                <a:cs typeface="Times New Roman"/>
              </a:rPr>
              <a:t>．新中国的成立实现了中国从几千年封建专制政治向人民民主的伟大飞</a:t>
            </a:r>
            <a:r>
              <a:rPr lang="zh-CN" altLang="zh-CN" sz="2700" b="1" kern="100" dirty="0" smtClean="0">
                <a:latin typeface="Times New Roman"/>
                <a:ea typeface="方正细黑一简体"/>
                <a:cs typeface="Times New Roman"/>
              </a:rPr>
              <a:t>跃</a:t>
            </a:r>
            <a:endParaRPr lang="zh-CN" altLang="zh-CN" sz="2700" kern="100" dirty="0">
              <a:latin typeface="宋体"/>
              <a:cs typeface="Courier New"/>
            </a:endParaRPr>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836712"/>
            <a:ext cx="10816420"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本题是逆向型选择题。五四运动是旧民主主义革命走向新民主主义革命的转折点，</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说法错误，当选。中国共产党的诞生使得中国人民的斗争从此有了主心骨，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说法正确，排除。新中国的成立实现了中国从几千年封建专制政治向人民民主的伟大飞跃，为实现由新民主主义向社会主义的过渡创造了前提条件，</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说法正确，排除。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．毛泽东指出：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决定革命性质的力量，是主要的敌人和主要的革命者两方面。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中国新民主主义革命的首要任务是反帝反封建，而以反帝反封建为主要任务的革命都是资产阶级革命，但是中国资产阶级无法承担领导革命的任务。因此新民主主义革命是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世界资产阶级革命的一部分　</a:t>
            </a:r>
            <a:r>
              <a:rPr lang="zh-CN" altLang="zh-CN" b="1" kern="100" dirty="0">
                <a:latin typeface="宋体"/>
                <a:cs typeface="宋体"/>
              </a:rPr>
              <a:t>②</a:t>
            </a:r>
            <a:r>
              <a:rPr lang="zh-CN" altLang="zh-CN" b="1" kern="100" dirty="0">
                <a:latin typeface="Times New Roman"/>
                <a:ea typeface="方正细黑一简体"/>
                <a:cs typeface="Times New Roman"/>
              </a:rPr>
              <a:t>无产阶级领导的革命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工农联盟为基础的革命　</a:t>
            </a:r>
            <a:r>
              <a:rPr lang="zh-CN" altLang="zh-CN" b="1" kern="100" dirty="0">
                <a:latin typeface="宋体"/>
                <a:cs typeface="宋体"/>
              </a:rPr>
              <a:t>④</a:t>
            </a:r>
            <a:r>
              <a:rPr lang="zh-CN" altLang="zh-CN" b="1" kern="100" dirty="0">
                <a:latin typeface="Times New Roman"/>
                <a:ea typeface="方正细黑一简体"/>
                <a:cs typeface="Times New Roman"/>
              </a:rPr>
              <a:t>以消灭私有制为根本目标</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096709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新民主主义革命是无产阶级领导的，工农联盟为基础的，人民大众的，反对帝国主义、封建主义和官僚资本主义的民主革命，属于世界无产阶级革命的一部分，</a:t>
            </a:r>
            <a:r>
              <a:rPr lang="zh-CN" altLang="zh-CN" b="1" kern="100" dirty="0">
                <a:latin typeface="宋体"/>
                <a:cs typeface="宋体"/>
              </a:rPr>
              <a:t>②③</a:t>
            </a:r>
            <a:r>
              <a:rPr lang="zh-CN" altLang="zh-CN" b="1" kern="100" dirty="0">
                <a:latin typeface="Times New Roman"/>
                <a:ea typeface="方正细黑一简体"/>
                <a:cs typeface="Times New Roman"/>
              </a:rPr>
              <a:t>正确，</a:t>
            </a:r>
            <a:r>
              <a:rPr lang="zh-CN" altLang="zh-CN" b="1" kern="100" dirty="0">
                <a:latin typeface="宋体"/>
                <a:cs typeface="宋体"/>
              </a:rPr>
              <a:t>①</a:t>
            </a:r>
            <a:r>
              <a:rPr lang="zh-CN" altLang="zh-CN" b="1" kern="100" dirty="0">
                <a:latin typeface="Times New Roman"/>
                <a:ea typeface="方正细黑一简体"/>
                <a:cs typeface="Times New Roman"/>
              </a:rPr>
              <a:t>错误。新民主主义革命的目标是推翻帝国主义和封建主义的压迫，</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建立无产阶级领导下的各革命阶级的联合专政，并最终过渡到社会主义社会，</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6305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768995" y="2420888"/>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框题跟踪检测（三） 新民主主义革命的胜利</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TotalTime>
  <Words>5648</Words>
  <Application>Microsoft Office PowerPoint</Application>
  <PresentationFormat>自定义</PresentationFormat>
  <Paragraphs>226</Paragraphs>
  <Slides>52</Slides>
  <Notes>0</Notes>
  <HiddenSlides>0</HiddenSlides>
  <MMClips>0</MMClips>
  <ScaleCrop>false</ScaleCrop>
  <HeadingPairs>
    <vt:vector size="4" baseType="variant">
      <vt:variant>
        <vt:lpstr>主题</vt:lpstr>
      </vt:variant>
      <vt:variant>
        <vt:i4>1</vt:i4>
      </vt:variant>
      <vt:variant>
        <vt:lpstr>幻灯片标题</vt:lpstr>
      </vt:variant>
      <vt:variant>
        <vt:i4>52</vt:i4>
      </vt:variant>
    </vt:vector>
  </HeadingPairs>
  <TitlesOfParts>
    <vt:vector size="5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175</cp:revision>
  <dcterms:created xsi:type="dcterms:W3CDTF">2021-04-02T06:41:31Z</dcterms:created>
  <dcterms:modified xsi:type="dcterms:W3CDTF">2023-08-24T09:36:50Z</dcterms:modified>
</cp:coreProperties>
</file>